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  <p:sldMasterId id="2147483649" r:id="rId2"/>
  </p:sldMasterIdLst>
  <p:notesMasterIdLst>
    <p:notesMasterId r:id="rId4"/>
  </p:notesMasterIdLst>
  <p:sldIdLst>
    <p:sldId id="257" r:id="rId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360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4" Type="http://schemas.openxmlformats.org/officeDocument/2006/relationships/notesMaster" Target="notesMasters/notes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BC4F32B5-1EE8-C345-A4CF-AA007A3786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28175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C17B679-987B-F743-84F6-B5933934FE72}" type="slidenum">
              <a:rPr lang="en-US" sz="1200"/>
              <a:pPr/>
              <a:t>1</a:t>
            </a:fld>
            <a:endParaRPr lang="en-US" sz="1200"/>
          </a:p>
        </p:txBody>
      </p:sp>
      <p:sp>
        <p:nvSpPr>
          <p:cNvPr id="28674" name="Rectangle 2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solidFill>
            <a:srgbClr val="FFFFFF"/>
          </a:solidFill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z="240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10B5E1-7FDE-AB46-A3F3-D999B238AF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7455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223EE4-6EE5-7942-9B21-7DCC7B5045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3519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0B5888-60A6-7443-92C5-4CD919F924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2011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5149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337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802795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1513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3913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4438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20178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06403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2693410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43067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2D5BD8-4BC5-F142-B753-A566E48227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20384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932106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81932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00813" y="614363"/>
            <a:ext cx="1943100" cy="54816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1513" y="614363"/>
            <a:ext cx="5676900" cy="54816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169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E78C35-601A-5642-BF61-21D68847B8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3432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4F5A40-8288-114E-9F9C-2D29EB885C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5998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4544A7-287D-8B46-8997-E81AF0F89C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8121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B653F8-2E13-E549-AA8D-D12E6E29F1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37198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37763A-9F44-784C-A97C-D99FB910EE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738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C5D167-1B72-F647-8957-6394D2898C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5837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405C9F-CDC6-C847-81BE-1FCE020897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23521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7FD3F19B-9DCF-714E-9B29-2F952D75C5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14" name="Group 2"/>
          <p:cNvGrpSpPr>
            <a:grpSpLocks/>
          </p:cNvGrpSpPr>
          <p:nvPr/>
        </p:nvGrpSpPr>
        <p:grpSpPr bwMode="auto">
          <a:xfrm>
            <a:off x="6350" y="6350"/>
            <a:ext cx="9118600" cy="6832600"/>
            <a:chOff x="4" y="4"/>
            <a:chExt cx="5744" cy="4304"/>
          </a:xfrm>
        </p:grpSpPr>
        <p:sp>
          <p:nvSpPr>
            <p:cNvPr id="13317" name="Rectangle 3"/>
            <p:cNvSpPr>
              <a:spLocks noChangeArrowheads="1"/>
            </p:cNvSpPr>
            <p:nvPr/>
          </p:nvSpPr>
          <p:spPr bwMode="auto">
            <a:xfrm>
              <a:off x="4" y="4"/>
              <a:ext cx="5744" cy="4304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3318" name="Group 4"/>
            <p:cNvGrpSpPr>
              <a:grpSpLocks/>
            </p:cNvGrpSpPr>
            <p:nvPr/>
          </p:nvGrpSpPr>
          <p:grpSpPr bwMode="auto">
            <a:xfrm>
              <a:off x="288" y="225"/>
              <a:ext cx="5185" cy="3895"/>
              <a:chOff x="288" y="225"/>
              <a:chExt cx="5185" cy="3895"/>
            </a:xfrm>
          </p:grpSpPr>
          <p:sp>
            <p:nvSpPr>
              <p:cNvPr id="13319" name="Freeform 5"/>
              <p:cNvSpPr>
                <a:spLocks/>
              </p:cNvSpPr>
              <p:nvPr/>
            </p:nvSpPr>
            <p:spPr bwMode="auto">
              <a:xfrm>
                <a:off x="288" y="228"/>
                <a:ext cx="5185" cy="103"/>
              </a:xfrm>
              <a:custGeom>
                <a:avLst/>
                <a:gdLst>
                  <a:gd name="T0" fmla="*/ 0 w 5185"/>
                  <a:gd name="T1" fmla="*/ 0 h 103"/>
                  <a:gd name="T2" fmla="*/ 5184 w 5185"/>
                  <a:gd name="T3" fmla="*/ 3 h 103"/>
                  <a:gd name="T4" fmla="*/ 5093 w 5185"/>
                  <a:gd name="T5" fmla="*/ 102 h 103"/>
                  <a:gd name="T6" fmla="*/ 88 w 5185"/>
                  <a:gd name="T7" fmla="*/ 102 h 103"/>
                  <a:gd name="T8" fmla="*/ 0 w 5185"/>
                  <a:gd name="T9" fmla="*/ 0 h 10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5185" h="103">
                    <a:moveTo>
                      <a:pt x="0" y="0"/>
                    </a:moveTo>
                    <a:lnTo>
                      <a:pt x="5184" y="3"/>
                    </a:lnTo>
                    <a:lnTo>
                      <a:pt x="5093" y="102"/>
                    </a:lnTo>
                    <a:lnTo>
                      <a:pt x="88" y="102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00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3320" name="Group 6"/>
              <p:cNvGrpSpPr>
                <a:grpSpLocks/>
              </p:cNvGrpSpPr>
              <p:nvPr/>
            </p:nvGrpSpPr>
            <p:grpSpPr bwMode="auto">
              <a:xfrm>
                <a:off x="288" y="231"/>
                <a:ext cx="86" cy="3889"/>
                <a:chOff x="288" y="231"/>
                <a:chExt cx="86" cy="3889"/>
              </a:xfrm>
            </p:grpSpPr>
            <p:sp>
              <p:nvSpPr>
                <p:cNvPr id="13326" name="Freeform 7"/>
                <p:cNvSpPr>
                  <a:spLocks/>
                </p:cNvSpPr>
                <p:nvPr/>
              </p:nvSpPr>
              <p:spPr bwMode="auto">
                <a:xfrm>
                  <a:off x="288" y="231"/>
                  <a:ext cx="86" cy="913"/>
                </a:xfrm>
                <a:custGeom>
                  <a:avLst/>
                  <a:gdLst>
                    <a:gd name="T0" fmla="*/ 0 w 86"/>
                    <a:gd name="T1" fmla="*/ 0 h 913"/>
                    <a:gd name="T2" fmla="*/ 85 w 86"/>
                    <a:gd name="T3" fmla="*/ 96 h 913"/>
                    <a:gd name="T4" fmla="*/ 85 w 86"/>
                    <a:gd name="T5" fmla="*/ 816 h 913"/>
                    <a:gd name="T6" fmla="*/ 0 w 86"/>
                    <a:gd name="T7" fmla="*/ 912 h 913"/>
                    <a:gd name="T8" fmla="*/ 0 w 86"/>
                    <a:gd name="T9" fmla="*/ 0 h 91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86" h="913">
                      <a:moveTo>
                        <a:pt x="0" y="0"/>
                      </a:moveTo>
                      <a:lnTo>
                        <a:pt x="85" y="96"/>
                      </a:lnTo>
                      <a:lnTo>
                        <a:pt x="85" y="816"/>
                      </a:lnTo>
                      <a:lnTo>
                        <a:pt x="0" y="912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rgbClr val="0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 cap="rnd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327" name="Freeform 8"/>
                <p:cNvSpPr>
                  <a:spLocks/>
                </p:cNvSpPr>
                <p:nvPr/>
              </p:nvSpPr>
              <p:spPr bwMode="auto">
                <a:xfrm>
                  <a:off x="288" y="846"/>
                  <a:ext cx="79" cy="3274"/>
                </a:xfrm>
                <a:custGeom>
                  <a:avLst/>
                  <a:gdLst>
                    <a:gd name="T0" fmla="*/ 0 w 79"/>
                    <a:gd name="T1" fmla="*/ 0 h 3274"/>
                    <a:gd name="T2" fmla="*/ 78 w 79"/>
                    <a:gd name="T3" fmla="*/ 107 h 3274"/>
                    <a:gd name="T4" fmla="*/ 78 w 79"/>
                    <a:gd name="T5" fmla="*/ 3166 h 3274"/>
                    <a:gd name="T6" fmla="*/ 0 w 79"/>
                    <a:gd name="T7" fmla="*/ 3273 h 3274"/>
                    <a:gd name="T8" fmla="*/ 0 w 79"/>
                    <a:gd name="T9" fmla="*/ 0 h 327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79" h="3274">
                      <a:moveTo>
                        <a:pt x="0" y="0"/>
                      </a:moveTo>
                      <a:lnTo>
                        <a:pt x="78" y="107"/>
                      </a:lnTo>
                      <a:lnTo>
                        <a:pt x="78" y="3166"/>
                      </a:lnTo>
                      <a:lnTo>
                        <a:pt x="0" y="3273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rgbClr val="0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 cap="rnd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3321" name="Group 9"/>
              <p:cNvGrpSpPr>
                <a:grpSpLocks/>
              </p:cNvGrpSpPr>
              <p:nvPr/>
            </p:nvGrpSpPr>
            <p:grpSpPr bwMode="auto">
              <a:xfrm>
                <a:off x="5386" y="225"/>
                <a:ext cx="87" cy="3886"/>
                <a:chOff x="5386" y="225"/>
                <a:chExt cx="87" cy="3886"/>
              </a:xfrm>
            </p:grpSpPr>
            <p:sp>
              <p:nvSpPr>
                <p:cNvPr id="13324" name="Freeform 10"/>
                <p:cNvSpPr>
                  <a:spLocks/>
                </p:cNvSpPr>
                <p:nvPr/>
              </p:nvSpPr>
              <p:spPr bwMode="auto">
                <a:xfrm>
                  <a:off x="5386" y="225"/>
                  <a:ext cx="87" cy="910"/>
                </a:xfrm>
                <a:custGeom>
                  <a:avLst/>
                  <a:gdLst>
                    <a:gd name="T0" fmla="*/ 86 w 87"/>
                    <a:gd name="T1" fmla="*/ 0 h 910"/>
                    <a:gd name="T2" fmla="*/ 0 w 87"/>
                    <a:gd name="T3" fmla="*/ 93 h 910"/>
                    <a:gd name="T4" fmla="*/ 0 w 87"/>
                    <a:gd name="T5" fmla="*/ 813 h 910"/>
                    <a:gd name="T6" fmla="*/ 86 w 87"/>
                    <a:gd name="T7" fmla="*/ 909 h 910"/>
                    <a:gd name="T8" fmla="*/ 86 w 87"/>
                    <a:gd name="T9" fmla="*/ 0 h 91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87" h="910">
                      <a:moveTo>
                        <a:pt x="86" y="0"/>
                      </a:moveTo>
                      <a:lnTo>
                        <a:pt x="0" y="93"/>
                      </a:lnTo>
                      <a:lnTo>
                        <a:pt x="0" y="813"/>
                      </a:lnTo>
                      <a:lnTo>
                        <a:pt x="86" y="909"/>
                      </a:lnTo>
                      <a:lnTo>
                        <a:pt x="86" y="0"/>
                      </a:lnTo>
                    </a:path>
                  </a:pathLst>
                </a:custGeom>
                <a:solidFill>
                  <a:srgbClr val="00606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 cap="rnd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325" name="Freeform 11"/>
                <p:cNvSpPr>
                  <a:spLocks/>
                </p:cNvSpPr>
                <p:nvPr/>
              </p:nvSpPr>
              <p:spPr bwMode="auto">
                <a:xfrm>
                  <a:off x="5386" y="786"/>
                  <a:ext cx="84" cy="3325"/>
                </a:xfrm>
                <a:custGeom>
                  <a:avLst/>
                  <a:gdLst>
                    <a:gd name="T0" fmla="*/ 83 w 84"/>
                    <a:gd name="T1" fmla="*/ 0 h 3325"/>
                    <a:gd name="T2" fmla="*/ 3 w 84"/>
                    <a:gd name="T3" fmla="*/ 109 h 3325"/>
                    <a:gd name="T4" fmla="*/ 0 w 84"/>
                    <a:gd name="T5" fmla="*/ 3233 h 3325"/>
                    <a:gd name="T6" fmla="*/ 83 w 84"/>
                    <a:gd name="T7" fmla="*/ 3324 h 3325"/>
                    <a:gd name="T8" fmla="*/ 83 w 84"/>
                    <a:gd name="T9" fmla="*/ 0 h 3325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84" h="3325">
                      <a:moveTo>
                        <a:pt x="83" y="0"/>
                      </a:moveTo>
                      <a:lnTo>
                        <a:pt x="3" y="109"/>
                      </a:lnTo>
                      <a:lnTo>
                        <a:pt x="0" y="3233"/>
                      </a:lnTo>
                      <a:lnTo>
                        <a:pt x="83" y="3324"/>
                      </a:lnTo>
                      <a:lnTo>
                        <a:pt x="83" y="0"/>
                      </a:lnTo>
                    </a:path>
                  </a:pathLst>
                </a:custGeom>
                <a:solidFill>
                  <a:srgbClr val="00606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 cap="rnd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3322" name="Freeform 12"/>
              <p:cNvSpPr>
                <a:spLocks/>
              </p:cNvSpPr>
              <p:nvPr/>
            </p:nvSpPr>
            <p:spPr bwMode="auto">
              <a:xfrm>
                <a:off x="288" y="4023"/>
                <a:ext cx="5185" cy="88"/>
              </a:xfrm>
              <a:custGeom>
                <a:avLst/>
                <a:gdLst>
                  <a:gd name="T0" fmla="*/ 0 w 5185"/>
                  <a:gd name="T1" fmla="*/ 87 h 88"/>
                  <a:gd name="T2" fmla="*/ 5184 w 5185"/>
                  <a:gd name="T3" fmla="*/ 87 h 88"/>
                  <a:gd name="T4" fmla="*/ 5095 w 5185"/>
                  <a:gd name="T5" fmla="*/ 0 h 88"/>
                  <a:gd name="T6" fmla="*/ 89 w 5185"/>
                  <a:gd name="T7" fmla="*/ 0 h 88"/>
                  <a:gd name="T8" fmla="*/ 0 w 5185"/>
                  <a:gd name="T9" fmla="*/ 87 h 8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5185" h="88">
                    <a:moveTo>
                      <a:pt x="0" y="87"/>
                    </a:moveTo>
                    <a:lnTo>
                      <a:pt x="5184" y="87"/>
                    </a:lnTo>
                    <a:lnTo>
                      <a:pt x="5095" y="0"/>
                    </a:lnTo>
                    <a:lnTo>
                      <a:pt x="89" y="0"/>
                    </a:lnTo>
                    <a:lnTo>
                      <a:pt x="0" y="87"/>
                    </a:lnTo>
                  </a:path>
                </a:pathLst>
              </a:custGeom>
              <a:solidFill>
                <a:srgbClr val="00404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23" name="Rectangle 13"/>
              <p:cNvSpPr>
                <a:spLocks noChangeArrowheads="1"/>
              </p:cNvSpPr>
              <p:nvPr/>
            </p:nvSpPr>
            <p:spPr bwMode="auto">
              <a:xfrm>
                <a:off x="373" y="330"/>
                <a:ext cx="5013" cy="369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3086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671513" y="614363"/>
            <a:ext cx="7772400" cy="1143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7" tIns="44450" rIns="90487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087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1513" y="1981200"/>
            <a:ext cx="77724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" charset="0"/>
          <a:ea typeface="ＭＳ Ｐゴシック" charset="0"/>
          <a:cs typeface="ＭＳ Ｐゴシック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Monotype Sorts" charset="0"/>
        <a:buChar char="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charset="-128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charset="-128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charset="-128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609600"/>
            <a:ext cx="7775575" cy="762000"/>
          </a:xfrm>
          <a:gradFill rotWithShape="0">
            <a:gsLst>
              <a:gs pos="0">
                <a:srgbClr val="800080"/>
              </a:gs>
              <a:gs pos="50000">
                <a:srgbClr val="800080">
                  <a:gamma/>
                  <a:shade val="29804"/>
                  <a:invGamma/>
                </a:srgbClr>
              </a:gs>
              <a:gs pos="100000">
                <a:srgbClr val="800080"/>
              </a:gs>
            </a:gsLst>
            <a:lin ang="5400000" scaled="1"/>
          </a:gradFill>
        </p:spPr>
        <p:txBody>
          <a:bodyPr/>
          <a:lstStyle/>
          <a:p>
            <a:pPr>
              <a:defRPr/>
            </a:pPr>
            <a:r>
              <a:rPr lang="en-US" sz="2800" b="1" dirty="0">
                <a:latin typeface="Arial"/>
                <a:cs typeface="Arial"/>
              </a:rPr>
              <a:t>The </a:t>
            </a:r>
            <a:r>
              <a:rPr lang="en-US" sz="2800" b="1" i="1" dirty="0">
                <a:latin typeface="Arial"/>
                <a:cs typeface="Arial"/>
              </a:rPr>
              <a:t>Preparing Expository Sermons</a:t>
            </a:r>
            <a:r>
              <a:rPr lang="en-US" sz="2800" b="1" dirty="0">
                <a:latin typeface="Arial"/>
                <a:cs typeface="Arial"/>
              </a:rPr>
              <a:t> Process</a:t>
            </a:r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1843088" y="5029200"/>
            <a:ext cx="1905000" cy="749300"/>
          </a:xfrm>
          <a:prstGeom prst="rect">
            <a:avLst/>
          </a:prstGeom>
          <a:gradFill rotWithShape="0">
            <a:gsLst>
              <a:gs pos="0">
                <a:srgbClr val="800080"/>
              </a:gs>
              <a:gs pos="50000">
                <a:srgbClr val="260026"/>
              </a:gs>
              <a:gs pos="100000">
                <a:srgbClr val="80008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cs typeface="Arial" charset="0"/>
            </a:endParaRPr>
          </a:p>
        </p:txBody>
      </p:sp>
      <p:sp useBgFill="1">
        <p:nvSpPr>
          <p:cNvPr id="4100" name="Rectangle 4"/>
          <p:cNvSpPr>
            <a:spLocks noChangeArrowheads="1"/>
          </p:cNvSpPr>
          <p:nvPr/>
        </p:nvSpPr>
        <p:spPr bwMode="auto">
          <a:xfrm>
            <a:off x="611188" y="1447800"/>
            <a:ext cx="7921625" cy="304800"/>
          </a:xfrm>
          <a:prstGeom prst="rect">
            <a:avLst/>
          </a:prstGeom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 anchor="ctr"/>
          <a:lstStyle/>
          <a:p>
            <a:pPr algn="ctr">
              <a:defRPr/>
            </a:pPr>
            <a:r>
              <a:rPr lang="en-US" sz="18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Arial"/>
              </a:rPr>
              <a:t>Based on Ramesh Richard</a:t>
            </a:r>
            <a:r>
              <a:rPr lang="ja-JP" altLang="en-US" sz="18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Arial"/>
              </a:rPr>
              <a:t>’</a:t>
            </a:r>
            <a:r>
              <a:rPr lang="en-US" sz="18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Arial"/>
              </a:rPr>
              <a:t>s text, </a:t>
            </a:r>
            <a:r>
              <a:rPr lang="en-US" sz="18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Arial"/>
              </a:rPr>
              <a:t>Preparing Expository Sermons</a:t>
            </a: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2286000" y="5146675"/>
            <a:ext cx="1041400" cy="4587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>
              <a:defRPr/>
            </a:pPr>
            <a:r>
              <a:rPr lang="en-US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Arial"/>
              </a:rPr>
              <a:t>Study</a:t>
            </a:r>
          </a:p>
        </p:txBody>
      </p:sp>
      <p:sp>
        <p:nvSpPr>
          <p:cNvPr id="27654" name="Rectangle 6"/>
          <p:cNvSpPr>
            <a:spLocks noChangeArrowheads="1"/>
          </p:cNvSpPr>
          <p:nvPr/>
        </p:nvSpPr>
        <p:spPr bwMode="auto">
          <a:xfrm>
            <a:off x="1981200" y="4267200"/>
            <a:ext cx="1600200" cy="755650"/>
          </a:xfrm>
          <a:prstGeom prst="rect">
            <a:avLst/>
          </a:prstGeom>
          <a:gradFill rotWithShape="0">
            <a:gsLst>
              <a:gs pos="0">
                <a:srgbClr val="800080"/>
              </a:gs>
              <a:gs pos="50000">
                <a:srgbClr val="260026"/>
              </a:gs>
              <a:gs pos="100000">
                <a:srgbClr val="80008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cs typeface="Arial" charset="0"/>
            </a:endParaRPr>
          </a:p>
        </p:txBody>
      </p:sp>
      <p:sp>
        <p:nvSpPr>
          <p:cNvPr id="27655" name="Rectangle 7"/>
          <p:cNvSpPr>
            <a:spLocks noChangeArrowheads="1"/>
          </p:cNvSpPr>
          <p:nvPr/>
        </p:nvSpPr>
        <p:spPr bwMode="auto">
          <a:xfrm>
            <a:off x="5638800" y="4267200"/>
            <a:ext cx="1600200" cy="755650"/>
          </a:xfrm>
          <a:prstGeom prst="rect">
            <a:avLst/>
          </a:prstGeom>
          <a:gradFill rotWithShape="0">
            <a:gsLst>
              <a:gs pos="0">
                <a:srgbClr val="800080"/>
              </a:gs>
              <a:gs pos="50000">
                <a:srgbClr val="260026"/>
              </a:gs>
              <a:gs pos="100000">
                <a:srgbClr val="80008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cs typeface="Arial" charset="0"/>
            </a:endParaRPr>
          </a:p>
        </p:txBody>
      </p:sp>
      <p:sp>
        <p:nvSpPr>
          <p:cNvPr id="27656" name="Rectangle 8"/>
          <p:cNvSpPr>
            <a:spLocks noChangeArrowheads="1"/>
          </p:cNvSpPr>
          <p:nvPr/>
        </p:nvSpPr>
        <p:spPr bwMode="auto">
          <a:xfrm>
            <a:off x="5486400" y="5022850"/>
            <a:ext cx="1905000" cy="749300"/>
          </a:xfrm>
          <a:prstGeom prst="rect">
            <a:avLst/>
          </a:prstGeom>
          <a:gradFill rotWithShape="0">
            <a:gsLst>
              <a:gs pos="0">
                <a:srgbClr val="800080"/>
              </a:gs>
              <a:gs pos="50000">
                <a:srgbClr val="260026"/>
              </a:gs>
              <a:gs pos="100000">
                <a:srgbClr val="80008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cs typeface="Arial" charset="0"/>
            </a:endParaRPr>
          </a:p>
        </p:txBody>
      </p:sp>
      <p:sp>
        <p:nvSpPr>
          <p:cNvPr id="4105" name="Rectangle 9"/>
          <p:cNvSpPr>
            <a:spLocks noChangeArrowheads="1"/>
          </p:cNvSpPr>
          <p:nvPr/>
        </p:nvSpPr>
        <p:spPr bwMode="auto">
          <a:xfrm>
            <a:off x="1995488" y="4419600"/>
            <a:ext cx="1550987" cy="4587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>
              <a:defRPr/>
            </a:pPr>
            <a:r>
              <a:rPr lang="en-US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Arial"/>
              </a:rPr>
              <a:t>Structure</a:t>
            </a:r>
          </a:p>
        </p:txBody>
      </p:sp>
      <p:sp>
        <p:nvSpPr>
          <p:cNvPr id="4106" name="Rectangle 10"/>
          <p:cNvSpPr>
            <a:spLocks noChangeArrowheads="1"/>
          </p:cNvSpPr>
          <p:nvPr/>
        </p:nvSpPr>
        <p:spPr bwMode="auto">
          <a:xfrm>
            <a:off x="5929313" y="5181600"/>
            <a:ext cx="1209675" cy="4587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>
              <a:defRPr/>
            </a:pPr>
            <a:r>
              <a:rPr lang="en-US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Arial"/>
              </a:rPr>
              <a:t>Preach</a:t>
            </a:r>
          </a:p>
        </p:txBody>
      </p:sp>
      <p:sp>
        <p:nvSpPr>
          <p:cNvPr id="4107" name="Rectangle 11"/>
          <p:cNvSpPr>
            <a:spLocks noChangeArrowheads="1"/>
          </p:cNvSpPr>
          <p:nvPr/>
        </p:nvSpPr>
        <p:spPr bwMode="auto">
          <a:xfrm>
            <a:off x="5638800" y="4419600"/>
            <a:ext cx="1550988" cy="4587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>
              <a:defRPr/>
            </a:pPr>
            <a:r>
              <a:rPr lang="en-US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Arial"/>
              </a:rPr>
              <a:t>Structure</a:t>
            </a:r>
          </a:p>
        </p:txBody>
      </p:sp>
      <p:sp>
        <p:nvSpPr>
          <p:cNvPr id="27660" name="Rectangle 12"/>
          <p:cNvSpPr>
            <a:spLocks noChangeArrowheads="1"/>
          </p:cNvSpPr>
          <p:nvPr/>
        </p:nvSpPr>
        <p:spPr bwMode="auto">
          <a:xfrm>
            <a:off x="2444750" y="3359150"/>
            <a:ext cx="749300" cy="901700"/>
          </a:xfrm>
          <a:prstGeom prst="rect">
            <a:avLst/>
          </a:prstGeom>
          <a:gradFill rotWithShape="0">
            <a:gsLst>
              <a:gs pos="0">
                <a:srgbClr val="800080"/>
              </a:gs>
              <a:gs pos="50000">
                <a:srgbClr val="260026"/>
              </a:gs>
              <a:gs pos="100000">
                <a:srgbClr val="80008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cs typeface="Arial" charset="0"/>
            </a:endParaRPr>
          </a:p>
        </p:txBody>
      </p:sp>
      <p:sp>
        <p:nvSpPr>
          <p:cNvPr id="4109" name="Rectangle 13"/>
          <p:cNvSpPr>
            <a:spLocks noChangeArrowheads="1"/>
          </p:cNvSpPr>
          <p:nvPr/>
        </p:nvSpPr>
        <p:spPr bwMode="auto">
          <a:xfrm>
            <a:off x="2438400" y="3643313"/>
            <a:ext cx="790575" cy="4556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>
              <a:defRPr/>
            </a:pPr>
            <a:r>
              <a:rPr lang="en-US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Arial"/>
              </a:rPr>
              <a:t>CPT</a:t>
            </a:r>
          </a:p>
        </p:txBody>
      </p:sp>
      <p:sp>
        <p:nvSpPr>
          <p:cNvPr id="27662" name="Rectangle 14"/>
          <p:cNvSpPr>
            <a:spLocks noChangeArrowheads="1"/>
          </p:cNvSpPr>
          <p:nvPr/>
        </p:nvSpPr>
        <p:spPr bwMode="auto">
          <a:xfrm>
            <a:off x="6026150" y="3359150"/>
            <a:ext cx="749300" cy="901700"/>
          </a:xfrm>
          <a:prstGeom prst="rect">
            <a:avLst/>
          </a:prstGeom>
          <a:gradFill rotWithShape="0">
            <a:gsLst>
              <a:gs pos="0">
                <a:srgbClr val="800080"/>
              </a:gs>
              <a:gs pos="50000">
                <a:srgbClr val="260026"/>
              </a:gs>
              <a:gs pos="100000">
                <a:srgbClr val="80008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cs typeface="Arial" charset="0"/>
            </a:endParaRPr>
          </a:p>
        </p:txBody>
      </p:sp>
      <p:sp>
        <p:nvSpPr>
          <p:cNvPr id="27663" name="Rectangle 15"/>
          <p:cNvSpPr>
            <a:spLocks noChangeArrowheads="1"/>
          </p:cNvSpPr>
          <p:nvPr/>
        </p:nvSpPr>
        <p:spPr bwMode="auto">
          <a:xfrm>
            <a:off x="2825750" y="2749550"/>
            <a:ext cx="3492500" cy="596900"/>
          </a:xfrm>
          <a:prstGeom prst="rect">
            <a:avLst/>
          </a:prstGeom>
          <a:gradFill rotWithShape="0">
            <a:gsLst>
              <a:gs pos="0">
                <a:srgbClr val="800080"/>
              </a:gs>
              <a:gs pos="50000">
                <a:srgbClr val="260026"/>
              </a:gs>
              <a:gs pos="100000">
                <a:srgbClr val="80008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cs typeface="Arial" charset="0"/>
            </a:endParaRPr>
          </a:p>
        </p:txBody>
      </p:sp>
      <p:sp>
        <p:nvSpPr>
          <p:cNvPr id="4112" name="Rectangle 16"/>
          <p:cNvSpPr>
            <a:spLocks noChangeArrowheads="1"/>
          </p:cNvSpPr>
          <p:nvPr/>
        </p:nvSpPr>
        <p:spPr bwMode="auto">
          <a:xfrm>
            <a:off x="6005513" y="3643313"/>
            <a:ext cx="815975" cy="4587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>
              <a:defRPr/>
            </a:pPr>
            <a:r>
              <a:rPr lang="en-US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Arial"/>
              </a:rPr>
              <a:t>CPS</a:t>
            </a:r>
          </a:p>
        </p:txBody>
      </p:sp>
      <p:sp>
        <p:nvSpPr>
          <p:cNvPr id="4113" name="Rectangle 17"/>
          <p:cNvSpPr>
            <a:spLocks noChangeArrowheads="1"/>
          </p:cNvSpPr>
          <p:nvPr/>
        </p:nvSpPr>
        <p:spPr bwMode="auto">
          <a:xfrm>
            <a:off x="3429000" y="2805113"/>
            <a:ext cx="2474913" cy="4587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>
              <a:defRPr/>
            </a:pPr>
            <a:r>
              <a:rPr lang="en-US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Arial"/>
              </a:rPr>
              <a:t>Purpose Bridge</a:t>
            </a:r>
          </a:p>
        </p:txBody>
      </p:sp>
      <p:sp>
        <p:nvSpPr>
          <p:cNvPr id="4114" name="Rectangle 18"/>
          <p:cNvSpPr>
            <a:spLocks noChangeArrowheads="1"/>
          </p:cNvSpPr>
          <p:nvPr/>
        </p:nvSpPr>
        <p:spPr bwMode="auto">
          <a:xfrm>
            <a:off x="4191000" y="2336800"/>
            <a:ext cx="90170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algn="ctr">
              <a:defRPr/>
            </a:pPr>
            <a:r>
              <a:rPr lang="en-US" sz="2000" b="1" i="1">
                <a:solidFill>
                  <a:srgbClr val="FDE3B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Arial"/>
              </a:rPr>
              <a:t>Brain</a:t>
            </a:r>
            <a:endParaRPr lang="en-US" b="1" i="1">
              <a:solidFill>
                <a:srgbClr val="FDE3BA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/>
              <a:cs typeface="Arial"/>
            </a:endParaRPr>
          </a:p>
        </p:txBody>
      </p:sp>
      <p:sp>
        <p:nvSpPr>
          <p:cNvPr id="4115" name="Rectangle 19"/>
          <p:cNvSpPr>
            <a:spLocks noChangeArrowheads="1"/>
          </p:cNvSpPr>
          <p:nvPr/>
        </p:nvSpPr>
        <p:spPr bwMode="auto">
          <a:xfrm>
            <a:off x="4102100" y="3708400"/>
            <a:ext cx="1079500" cy="3952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ctr">
              <a:defRPr/>
            </a:pPr>
            <a:r>
              <a:rPr lang="en-US" sz="2000" b="1" i="1">
                <a:solidFill>
                  <a:srgbClr val="FDE3B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Arial"/>
              </a:rPr>
              <a:t>Heart</a:t>
            </a:r>
            <a:endParaRPr lang="en-US" b="1" i="1">
              <a:solidFill>
                <a:srgbClr val="FDE3BA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/>
              <a:cs typeface="Arial"/>
            </a:endParaRPr>
          </a:p>
        </p:txBody>
      </p:sp>
      <p:sp>
        <p:nvSpPr>
          <p:cNvPr id="4116" name="Rectangle 20"/>
          <p:cNvSpPr>
            <a:spLocks noChangeArrowheads="1"/>
          </p:cNvSpPr>
          <p:nvPr/>
        </p:nvSpPr>
        <p:spPr bwMode="auto">
          <a:xfrm>
            <a:off x="3949700" y="4470400"/>
            <a:ext cx="1384300" cy="3952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ctr">
              <a:defRPr/>
            </a:pPr>
            <a:r>
              <a:rPr lang="en-US" sz="2000" b="1" i="1">
                <a:solidFill>
                  <a:srgbClr val="FDE3B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Arial"/>
              </a:rPr>
              <a:t>Skeleton</a:t>
            </a:r>
            <a:endParaRPr lang="en-US" b="1" i="1">
              <a:solidFill>
                <a:srgbClr val="FDE3BA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/>
              <a:cs typeface="Arial"/>
            </a:endParaRPr>
          </a:p>
        </p:txBody>
      </p:sp>
      <p:sp>
        <p:nvSpPr>
          <p:cNvPr id="4117" name="Rectangle 21"/>
          <p:cNvSpPr>
            <a:spLocks noChangeArrowheads="1"/>
          </p:cNvSpPr>
          <p:nvPr/>
        </p:nvSpPr>
        <p:spPr bwMode="auto">
          <a:xfrm>
            <a:off x="4178300" y="5232400"/>
            <a:ext cx="927100" cy="3952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ctr">
              <a:defRPr/>
            </a:pPr>
            <a:r>
              <a:rPr lang="en-US" sz="2000" b="1" i="1">
                <a:solidFill>
                  <a:srgbClr val="FDE3B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Arial"/>
              </a:rPr>
              <a:t>Flesh</a:t>
            </a:r>
            <a:endParaRPr lang="en-US" b="1" i="1">
              <a:solidFill>
                <a:srgbClr val="FDE3BA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/>
              <a:cs typeface="Arial"/>
            </a:endParaRPr>
          </a:p>
        </p:txBody>
      </p:sp>
      <p:sp>
        <p:nvSpPr>
          <p:cNvPr id="27670" name="AutoShape 22"/>
          <p:cNvSpPr>
            <a:spLocks noChangeArrowheads="1"/>
          </p:cNvSpPr>
          <p:nvPr/>
        </p:nvSpPr>
        <p:spPr bwMode="auto">
          <a:xfrm flipH="1">
            <a:off x="3746500" y="4572000"/>
            <a:ext cx="292100" cy="215900"/>
          </a:xfrm>
          <a:prstGeom prst="rightArrow">
            <a:avLst>
              <a:gd name="adj1" fmla="val 50000"/>
              <a:gd name="adj2" fmla="val 67653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cs typeface="Arial" charset="0"/>
            </a:endParaRPr>
          </a:p>
        </p:txBody>
      </p:sp>
      <p:sp>
        <p:nvSpPr>
          <p:cNvPr id="27671" name="AutoShape 23"/>
          <p:cNvSpPr>
            <a:spLocks noChangeArrowheads="1"/>
          </p:cNvSpPr>
          <p:nvPr/>
        </p:nvSpPr>
        <p:spPr bwMode="auto">
          <a:xfrm flipH="1">
            <a:off x="3746500" y="5334000"/>
            <a:ext cx="292100" cy="215900"/>
          </a:xfrm>
          <a:prstGeom prst="rightArrow">
            <a:avLst>
              <a:gd name="adj1" fmla="val 50000"/>
              <a:gd name="adj2" fmla="val 67653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cs typeface="Arial" charset="0"/>
            </a:endParaRPr>
          </a:p>
        </p:txBody>
      </p:sp>
      <p:sp>
        <p:nvSpPr>
          <p:cNvPr id="27672" name="AutoShape 24"/>
          <p:cNvSpPr>
            <a:spLocks noChangeArrowheads="1"/>
          </p:cNvSpPr>
          <p:nvPr/>
        </p:nvSpPr>
        <p:spPr bwMode="auto">
          <a:xfrm flipH="1">
            <a:off x="3746500" y="3771900"/>
            <a:ext cx="292100" cy="215900"/>
          </a:xfrm>
          <a:prstGeom prst="rightArrow">
            <a:avLst>
              <a:gd name="adj1" fmla="val 50000"/>
              <a:gd name="adj2" fmla="val 67653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cs typeface="Arial" charset="0"/>
            </a:endParaRPr>
          </a:p>
        </p:txBody>
      </p:sp>
      <p:sp>
        <p:nvSpPr>
          <p:cNvPr id="27673" name="AutoShape 25"/>
          <p:cNvSpPr>
            <a:spLocks noChangeArrowheads="1"/>
          </p:cNvSpPr>
          <p:nvPr/>
        </p:nvSpPr>
        <p:spPr bwMode="auto">
          <a:xfrm>
            <a:off x="5181600" y="3816350"/>
            <a:ext cx="292100" cy="215900"/>
          </a:xfrm>
          <a:prstGeom prst="rightArrow">
            <a:avLst>
              <a:gd name="adj1" fmla="val 50000"/>
              <a:gd name="adj2" fmla="val 67653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cs typeface="Arial" charset="0"/>
            </a:endParaRPr>
          </a:p>
        </p:txBody>
      </p:sp>
      <p:sp>
        <p:nvSpPr>
          <p:cNvPr id="27674" name="AutoShape 26"/>
          <p:cNvSpPr>
            <a:spLocks noChangeArrowheads="1"/>
          </p:cNvSpPr>
          <p:nvPr/>
        </p:nvSpPr>
        <p:spPr bwMode="auto">
          <a:xfrm>
            <a:off x="5181600" y="4578350"/>
            <a:ext cx="292100" cy="215900"/>
          </a:xfrm>
          <a:prstGeom prst="rightArrow">
            <a:avLst>
              <a:gd name="adj1" fmla="val 50000"/>
              <a:gd name="adj2" fmla="val 67653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cs typeface="Arial" charset="0"/>
            </a:endParaRPr>
          </a:p>
        </p:txBody>
      </p:sp>
      <p:sp>
        <p:nvSpPr>
          <p:cNvPr id="27675" name="AutoShape 27"/>
          <p:cNvSpPr>
            <a:spLocks noChangeArrowheads="1"/>
          </p:cNvSpPr>
          <p:nvPr/>
        </p:nvSpPr>
        <p:spPr bwMode="auto">
          <a:xfrm>
            <a:off x="5181600" y="5334000"/>
            <a:ext cx="292100" cy="215900"/>
          </a:xfrm>
          <a:prstGeom prst="rightArrow">
            <a:avLst>
              <a:gd name="adj1" fmla="val 50000"/>
              <a:gd name="adj2" fmla="val 67653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cs typeface="Arial" charset="0"/>
            </a:endParaRPr>
          </a:p>
        </p:txBody>
      </p:sp>
      <p:sp>
        <p:nvSpPr>
          <p:cNvPr id="4124" name="Rectangle 28"/>
          <p:cNvSpPr>
            <a:spLocks noChangeArrowheads="1"/>
          </p:cNvSpPr>
          <p:nvPr/>
        </p:nvSpPr>
        <p:spPr bwMode="auto">
          <a:xfrm>
            <a:off x="2189163" y="1884363"/>
            <a:ext cx="960437" cy="4699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  <a:effectLst>
            <a:prstShdw prst="shdw17" dist="17961" dir="2700000">
              <a:schemeClr val="bg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lIns="90487" tIns="44450" rIns="90487" bIns="44450">
            <a:spAutoFit/>
          </a:bodyPr>
          <a:lstStyle/>
          <a:p>
            <a:pPr>
              <a:defRPr/>
            </a:pPr>
            <a:r>
              <a:rPr lang="en-US" b="1">
                <a:solidFill>
                  <a:srgbClr val="D49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Arial"/>
              </a:rPr>
              <a:t>TEXT</a:t>
            </a:r>
          </a:p>
        </p:txBody>
      </p:sp>
      <p:sp>
        <p:nvSpPr>
          <p:cNvPr id="4125" name="Rectangle 29"/>
          <p:cNvSpPr>
            <a:spLocks noChangeArrowheads="1"/>
          </p:cNvSpPr>
          <p:nvPr/>
        </p:nvSpPr>
        <p:spPr bwMode="auto">
          <a:xfrm>
            <a:off x="5770563" y="1884363"/>
            <a:ext cx="1519237" cy="4699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  <a:effectLst>
            <a:prstShdw prst="shdw17" dist="17961" dir="2700000">
              <a:schemeClr val="bg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lIns="90487" tIns="44450" rIns="90487" bIns="44450">
            <a:spAutoFit/>
          </a:bodyPr>
          <a:lstStyle/>
          <a:p>
            <a:pPr>
              <a:defRPr/>
            </a:pPr>
            <a:r>
              <a:rPr lang="en-US" b="1">
                <a:solidFill>
                  <a:srgbClr val="D49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Arial"/>
              </a:rPr>
              <a:t>SERMON</a:t>
            </a:r>
          </a:p>
        </p:txBody>
      </p:sp>
      <p:sp>
        <p:nvSpPr>
          <p:cNvPr id="4126" name="Rectangle 30"/>
          <p:cNvSpPr>
            <a:spLocks noChangeArrowheads="1"/>
          </p:cNvSpPr>
          <p:nvPr/>
        </p:nvSpPr>
        <p:spPr bwMode="auto">
          <a:xfrm>
            <a:off x="519113" y="5486400"/>
            <a:ext cx="1401762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>
              <a:defRPr/>
            </a:pPr>
            <a:r>
              <a:rPr lang="en-US" sz="1400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Arial"/>
              </a:rPr>
              <a:t>1 Choose Text</a:t>
            </a:r>
          </a:p>
        </p:txBody>
      </p:sp>
      <p:sp>
        <p:nvSpPr>
          <p:cNvPr id="4127" name="Rectangle 31"/>
          <p:cNvSpPr>
            <a:spLocks noChangeArrowheads="1"/>
          </p:cNvSpPr>
          <p:nvPr/>
        </p:nvSpPr>
        <p:spPr bwMode="auto">
          <a:xfrm>
            <a:off x="519113" y="5181600"/>
            <a:ext cx="1414462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>
              <a:defRPr/>
            </a:pPr>
            <a:r>
              <a:rPr lang="en-US" sz="1400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Arial"/>
              </a:rPr>
              <a:t>2 Analyze Text</a:t>
            </a:r>
          </a:p>
        </p:txBody>
      </p:sp>
      <p:sp>
        <p:nvSpPr>
          <p:cNvPr id="4128" name="Rectangle 32"/>
          <p:cNvSpPr>
            <a:spLocks noChangeArrowheads="1"/>
          </p:cNvSpPr>
          <p:nvPr/>
        </p:nvSpPr>
        <p:spPr bwMode="auto">
          <a:xfrm>
            <a:off x="595313" y="4443413"/>
            <a:ext cx="1370012" cy="520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>
              <a:defRPr/>
            </a:pPr>
            <a:r>
              <a:rPr lang="en-US" sz="1400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Arial"/>
              </a:rPr>
              <a:t>3.1 Exegetical </a:t>
            </a:r>
          </a:p>
          <a:p>
            <a:pPr>
              <a:defRPr/>
            </a:pPr>
            <a:r>
              <a:rPr lang="en-US" sz="1400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Arial"/>
              </a:rPr>
              <a:t>      Outline</a:t>
            </a:r>
          </a:p>
        </p:txBody>
      </p:sp>
      <p:sp>
        <p:nvSpPr>
          <p:cNvPr id="4129" name="Rectangle 33"/>
          <p:cNvSpPr>
            <a:spLocks noChangeArrowheads="1"/>
          </p:cNvSpPr>
          <p:nvPr/>
        </p:nvSpPr>
        <p:spPr bwMode="auto">
          <a:xfrm>
            <a:off x="671513" y="3757613"/>
            <a:ext cx="1785937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>
              <a:defRPr/>
            </a:pPr>
            <a:r>
              <a:rPr lang="en-US" sz="1400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Arial"/>
              </a:rPr>
              <a:t>3.2 Exegetical Idea</a:t>
            </a:r>
          </a:p>
        </p:txBody>
      </p:sp>
      <p:sp>
        <p:nvSpPr>
          <p:cNvPr id="4130" name="Rectangle 34"/>
          <p:cNvSpPr>
            <a:spLocks noChangeArrowheads="1"/>
          </p:cNvSpPr>
          <p:nvPr/>
        </p:nvSpPr>
        <p:spPr bwMode="auto">
          <a:xfrm>
            <a:off x="1281113" y="2690813"/>
            <a:ext cx="1609725" cy="736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>
              <a:defRPr/>
            </a:pPr>
            <a:r>
              <a:rPr lang="en-US" sz="1400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Arial"/>
              </a:rPr>
              <a:t>4   The Three</a:t>
            </a:r>
          </a:p>
          <a:p>
            <a:pPr>
              <a:defRPr/>
            </a:pPr>
            <a:r>
              <a:rPr lang="en-US" sz="1400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Arial"/>
              </a:rPr>
              <a:t>   Developmental</a:t>
            </a:r>
          </a:p>
          <a:p>
            <a:pPr>
              <a:defRPr/>
            </a:pPr>
            <a:r>
              <a:rPr lang="en-US" sz="1400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Arial"/>
              </a:rPr>
              <a:t>    Questions</a:t>
            </a:r>
          </a:p>
        </p:txBody>
      </p:sp>
      <p:sp>
        <p:nvSpPr>
          <p:cNvPr id="4131" name="Rectangle 35"/>
          <p:cNvSpPr>
            <a:spLocks noChangeArrowheads="1"/>
          </p:cNvSpPr>
          <p:nvPr/>
        </p:nvSpPr>
        <p:spPr bwMode="auto">
          <a:xfrm>
            <a:off x="3338513" y="2157413"/>
            <a:ext cx="2647950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>
              <a:defRPr/>
            </a:pPr>
            <a:r>
              <a:rPr lang="en-US" sz="1400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Arial"/>
              </a:rPr>
              <a:t>5 Desired Listener Response</a:t>
            </a:r>
          </a:p>
        </p:txBody>
      </p:sp>
      <p:sp>
        <p:nvSpPr>
          <p:cNvPr id="4132" name="Rectangle 36"/>
          <p:cNvSpPr>
            <a:spLocks noChangeArrowheads="1"/>
          </p:cNvSpPr>
          <p:nvPr/>
        </p:nvSpPr>
        <p:spPr bwMode="auto">
          <a:xfrm>
            <a:off x="6843713" y="3757613"/>
            <a:ext cx="1700212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>
              <a:defRPr/>
            </a:pPr>
            <a:r>
              <a:rPr lang="en-US" sz="1400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Arial"/>
              </a:rPr>
              <a:t>6 Homiletical Idea</a:t>
            </a:r>
          </a:p>
        </p:txBody>
      </p:sp>
      <p:sp>
        <p:nvSpPr>
          <p:cNvPr id="4133" name="Rectangle 37"/>
          <p:cNvSpPr>
            <a:spLocks noChangeArrowheads="1"/>
          </p:cNvSpPr>
          <p:nvPr/>
        </p:nvSpPr>
        <p:spPr bwMode="auto">
          <a:xfrm>
            <a:off x="7339013" y="4191000"/>
            <a:ext cx="1290637" cy="9509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>
              <a:defRPr/>
            </a:pPr>
            <a:r>
              <a:rPr lang="en-US" sz="1400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Arial"/>
              </a:rPr>
              <a:t>7 Homiletical</a:t>
            </a:r>
          </a:p>
          <a:p>
            <a:pPr>
              <a:defRPr/>
            </a:pPr>
            <a:r>
              <a:rPr lang="en-US" sz="1400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Arial"/>
              </a:rPr>
              <a:t>   Outline</a:t>
            </a:r>
          </a:p>
          <a:p>
            <a:pPr>
              <a:defRPr/>
            </a:pPr>
            <a:r>
              <a:rPr lang="en-US" sz="1400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Arial"/>
              </a:rPr>
              <a:t>8 Clarity</a:t>
            </a:r>
          </a:p>
          <a:p>
            <a:pPr>
              <a:defRPr/>
            </a:pPr>
            <a:r>
              <a:rPr lang="en-US" sz="1400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Arial"/>
              </a:rPr>
              <a:t>9 Intro/Concl</a:t>
            </a:r>
          </a:p>
        </p:txBody>
      </p:sp>
      <p:sp>
        <p:nvSpPr>
          <p:cNvPr id="4134" name="Rectangle 38"/>
          <p:cNvSpPr>
            <a:spLocks noChangeArrowheads="1"/>
          </p:cNvSpPr>
          <p:nvPr/>
        </p:nvSpPr>
        <p:spPr bwMode="auto">
          <a:xfrm>
            <a:off x="7377113" y="5281613"/>
            <a:ext cx="1030287" cy="520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>
              <a:defRPr/>
            </a:pPr>
            <a:r>
              <a:rPr lang="en-US" sz="1400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Arial"/>
              </a:rPr>
              <a:t>10 MSS &amp;</a:t>
            </a:r>
          </a:p>
          <a:p>
            <a:pPr>
              <a:defRPr/>
            </a:pPr>
            <a:r>
              <a:rPr lang="en-US" sz="1400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Arial"/>
              </a:rPr>
              <a:t>     Preach</a:t>
            </a:r>
          </a:p>
        </p:txBody>
      </p:sp>
      <p:sp>
        <p:nvSpPr>
          <p:cNvPr id="4135" name="Rectangle 39"/>
          <p:cNvSpPr>
            <a:spLocks noChangeArrowheads="1"/>
          </p:cNvSpPr>
          <p:nvPr/>
        </p:nvSpPr>
        <p:spPr bwMode="auto">
          <a:xfrm>
            <a:off x="685800" y="6021388"/>
            <a:ext cx="7924800" cy="3032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ctr">
              <a:defRPr/>
            </a:pPr>
            <a:r>
              <a:rPr lang="en-US" sz="1400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Arial"/>
              </a:rPr>
              <a:t>White text shows 10 steps adapted from Haddon Robinson, </a:t>
            </a:r>
            <a:r>
              <a:rPr lang="en-US" sz="1400" b="1" i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Arial"/>
              </a:rPr>
              <a:t>Biblical Preaching</a:t>
            </a:r>
            <a:endParaRPr lang="en-US" sz="1400" b="1">
              <a:effectLst>
                <a:outerShdw blurRad="38100" dist="38100" dir="2700000" algn="tl">
                  <a:srgbClr val="000000"/>
                </a:outerShdw>
              </a:effectLst>
              <a:latin typeface="Arial"/>
              <a:cs typeface="Arial"/>
            </a:endParaRPr>
          </a:p>
        </p:txBody>
      </p:sp>
      <p:sp>
        <p:nvSpPr>
          <p:cNvPr id="27688" name="Text Box 41"/>
          <p:cNvSpPr txBox="1">
            <a:spLocks noChangeArrowheads="1"/>
          </p:cNvSpPr>
          <p:nvPr/>
        </p:nvSpPr>
        <p:spPr bwMode="auto">
          <a:xfrm>
            <a:off x="-76200" y="6521450"/>
            <a:ext cx="922813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1600" b="1">
                <a:solidFill>
                  <a:schemeClr val="bg1"/>
                </a:solidFill>
                <a:cs typeface="Arial" charset="0"/>
              </a:rPr>
              <a:t>Dr. Rick Griffith, Singapore Bible College  www.biblestudydownloads.com</a:t>
            </a:r>
          </a:p>
        </p:txBody>
      </p:sp>
      <p:sp>
        <p:nvSpPr>
          <p:cNvPr id="27689" name="Text Box 41"/>
          <p:cNvSpPr txBox="1">
            <a:spLocks noChangeArrowheads="1"/>
          </p:cNvSpPr>
          <p:nvPr/>
        </p:nvSpPr>
        <p:spPr bwMode="auto">
          <a:xfrm>
            <a:off x="8101013" y="-26988"/>
            <a:ext cx="863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b="1">
                <a:solidFill>
                  <a:schemeClr val="bg1"/>
                </a:solidFill>
                <a:cs typeface="Arial" charset="0"/>
              </a:rPr>
              <a:t>251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untitled 1">
  <a:themeElements>
    <a:clrScheme name="">
      <a:dk1>
        <a:srgbClr val="000000"/>
      </a:dk1>
      <a:lt1>
        <a:srgbClr val="FFFFFF"/>
      </a:lt1>
      <a:dk2>
        <a:srgbClr val="000066"/>
      </a:dk2>
      <a:lt2>
        <a:srgbClr val="FFFF00"/>
      </a:lt2>
      <a:accent1>
        <a:srgbClr val="FF00FF"/>
      </a:accent1>
      <a:accent2>
        <a:srgbClr val="FF8000"/>
      </a:accent2>
      <a:accent3>
        <a:srgbClr val="AAAAB8"/>
      </a:accent3>
      <a:accent4>
        <a:srgbClr val="DADADA"/>
      </a:accent4>
      <a:accent5>
        <a:srgbClr val="FFAAFF"/>
      </a:accent5>
      <a:accent6>
        <a:srgbClr val="E77300"/>
      </a:accent6>
      <a:hlink>
        <a:srgbClr val="00FF00"/>
      </a:hlink>
      <a:folHlink>
        <a:srgbClr val="C0FFFF"/>
      </a:folHlink>
    </a:clrScheme>
    <a:fontScheme name="untitled 1">
      <a:majorFont>
        <a:latin typeface="Times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lnDef>
  </a:objectDefaults>
  <a:extraClrSchemeLst>
    <a:extraClrScheme>
      <a:clrScheme name="untitled 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titled 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ntitled 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titled 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titled 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titled 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titled 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695</TotalTime>
  <Words>93</Words>
  <Application>Microsoft Macintosh PowerPoint</Application>
  <PresentationFormat>On-screen Show (4:3)</PresentationFormat>
  <Paragraphs>35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Blank Presentation</vt:lpstr>
      <vt:lpstr>untitled 1</vt:lpstr>
      <vt:lpstr>The Preparing Expository Sermons Process</vt:lpstr>
    </vt:vector>
  </TitlesOfParts>
  <Company>SBC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Preparing Expository Sermons Process</dc:title>
  <dc:creator>Rick Griffith</dc:creator>
  <cp:lastModifiedBy>Rick Griffith</cp:lastModifiedBy>
  <cp:revision>7</cp:revision>
  <dcterms:created xsi:type="dcterms:W3CDTF">2006-09-25T02:17:18Z</dcterms:created>
  <dcterms:modified xsi:type="dcterms:W3CDTF">2017-01-27T09:10:21Z</dcterms:modified>
</cp:coreProperties>
</file>